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67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re Sans C 45 Regular" panose="020B0603030302020204" charset="0"/>
      <p:regular r:id="rId17"/>
    </p:embeddedFont>
    <p:embeddedFont>
      <p:font typeface="Core Sans C 75 ExtraBold" panose="020B060303030202020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C5B"/>
    <a:srgbClr val="FF4141"/>
    <a:srgbClr val="F4F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70E9B-48C2-46E3-B53E-8AA96C2C4F1F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4FAFC-E590-4541-BF2D-F4C33945A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805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06C49-2902-4A92-8A19-78C34F119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60CCBF-A622-4F6C-885C-8AF2714AAA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18908" y="2272145"/>
            <a:ext cx="4849092" cy="1237818"/>
          </a:xfrm>
        </p:spPr>
        <p:txBody>
          <a:bodyPr anchor="b">
            <a:normAutofit/>
          </a:bodyPr>
          <a:lstStyle>
            <a:lvl1pPr algn="l">
              <a:defRPr sz="40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22A7A-BF28-4DB2-8860-2BC1AEAE28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18908" y="3946164"/>
            <a:ext cx="4849091" cy="1237817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Date: May 19, 2021   |   By: Sample Name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5FB36F-51A5-48D8-92A9-5AD8A52EE64E}"/>
              </a:ext>
            </a:extLst>
          </p:cNvPr>
          <p:cNvSpPr/>
          <p:nvPr userDrawn="1"/>
        </p:nvSpPr>
        <p:spPr>
          <a:xfrm>
            <a:off x="5818907" y="3677265"/>
            <a:ext cx="4849092" cy="122541"/>
          </a:xfrm>
          <a:prstGeom prst="roundRect">
            <a:avLst>
              <a:gd name="adj" fmla="val 50000"/>
            </a:avLst>
          </a:prstGeom>
          <a:gradFill>
            <a:gsLst>
              <a:gs pos="72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4181A-978D-4153-926E-0D578471CD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26" y="1170219"/>
            <a:ext cx="3102427" cy="1031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078C43-10EF-473A-BCBF-DAE2063CD6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5" y="964033"/>
            <a:ext cx="5136971" cy="50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4C6CF7-E4A2-466A-A870-0E156EC9D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1DADD-8686-44B7-B66A-3917A68303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3932237" cy="1069975"/>
          </a:xfrm>
        </p:spPr>
        <p:txBody>
          <a:bodyPr anchor="b">
            <a:no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B8A98-6008-449B-B244-D0EDA76C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096B6-E824-47AA-ACE2-D813991C9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6036"/>
            <a:ext cx="3932237" cy="352295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2052E-1C7A-4587-A619-9B48051A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ECECBC-8CCC-4343-A83B-082BF4864CE7}"/>
              </a:ext>
            </a:extLst>
          </p:cNvPr>
          <p:cNvSpPr/>
          <p:nvPr userDrawn="1"/>
        </p:nvSpPr>
        <p:spPr>
          <a:xfrm>
            <a:off x="836612" y="21902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14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503F71-3DE5-4D19-A6FB-E66D80DA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68D95-E190-4865-AF5D-A60143F90F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54236"/>
            <a:ext cx="3932237" cy="1203163"/>
          </a:xfrm>
        </p:spPr>
        <p:txBody>
          <a:bodyPr anchor="b">
            <a:no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E3DF2-4476-409D-AC3F-75004AE1A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54237"/>
            <a:ext cx="6172200" cy="500681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C6CD1-13C8-4217-9405-CF1DC365E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473"/>
            <a:ext cx="3932237" cy="350351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BC083-3B58-40EC-B4B6-6273A7B0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6FAE76-F210-4CBC-9B05-1E5BE9929ABF}"/>
              </a:ext>
            </a:extLst>
          </p:cNvPr>
          <p:cNvSpPr/>
          <p:nvPr userDrawn="1"/>
        </p:nvSpPr>
        <p:spPr>
          <a:xfrm>
            <a:off x="836612" y="2190235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492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468BA8-8D5D-4A7B-AE56-8675836E3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49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2C1D4-101D-494F-93C4-8909E0D78F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026" y="723592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4659-1C6F-49C9-8673-B2E0232DD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26" y="1743652"/>
            <a:ext cx="10515600" cy="410412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9144B-B346-4C88-9103-5F7B717B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39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80847C-204E-4C80-A444-F631F11FD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2C1D4-101D-494F-93C4-8909E0D78F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8488" y="1408521"/>
            <a:ext cx="5257799" cy="117027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 GOES HERE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4659-1C6F-49C9-8673-B2E0232DD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488" y="3009035"/>
            <a:ext cx="5257800" cy="237374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lnSpc>
                <a:spcPct val="150000"/>
              </a:lnSpc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9144B-B346-4C88-9103-5F7B717B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4DB82F-24F8-429B-A4C0-7264EC83CC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6530" y="1441870"/>
            <a:ext cx="3950853" cy="3974259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A32ECA-9BC5-4297-A502-5E8E61E66C9C}"/>
              </a:ext>
            </a:extLst>
          </p:cNvPr>
          <p:cNvSpPr/>
          <p:nvPr userDrawn="1"/>
        </p:nvSpPr>
        <p:spPr>
          <a:xfrm>
            <a:off x="6856702" y="1342590"/>
            <a:ext cx="4191289" cy="419128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85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80AC6-9EF2-41BA-B0C5-154CC3A60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027D5A-B634-4983-BBCA-98BD9CCB90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63304"/>
            <a:ext cx="6169314" cy="1261083"/>
          </a:xfrm>
        </p:spPr>
        <p:txBody>
          <a:bodyPr anchor="b">
            <a:norm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</a:t>
            </a:r>
            <a:br>
              <a:rPr lang="en-US" dirty="0"/>
            </a:br>
            <a:r>
              <a:rPr lang="en-US" dirty="0"/>
              <a:t>GOES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0F641-AEFA-4479-A5C5-91F508EB9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19221"/>
            <a:ext cx="6169314" cy="14143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A73F-ED81-4B5B-A076-E09CA3E1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14CA7B-2FDA-4E01-92F8-10CEB9072136}"/>
              </a:ext>
            </a:extLst>
          </p:cNvPr>
          <p:cNvSpPr/>
          <p:nvPr userDrawn="1"/>
        </p:nvSpPr>
        <p:spPr>
          <a:xfrm>
            <a:off x="831850" y="2691896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191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56FC44-97F5-4B09-BEE3-CCB64F860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027D5A-B634-4983-BBCA-98BD9CCB90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63304"/>
            <a:ext cx="6169314" cy="1261083"/>
          </a:xfrm>
        </p:spPr>
        <p:txBody>
          <a:bodyPr anchor="b">
            <a:normAutofit/>
          </a:bodyPr>
          <a:lstStyle>
            <a:lvl1pPr>
              <a:defRPr sz="400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HERO PAGE TITLE</a:t>
            </a:r>
            <a:br>
              <a:rPr lang="en-US" dirty="0"/>
            </a:br>
            <a:r>
              <a:rPr lang="en-US" dirty="0"/>
              <a:t>GOES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0F641-AEFA-4479-A5C5-91F508EB9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19221"/>
            <a:ext cx="6169314" cy="14143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A73F-ED81-4B5B-A076-E09CA3E1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EAFBCBA-65B2-4461-B0EF-9FA1BB9856B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99564" y="207869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001</a:t>
            </a:r>
          </a:p>
          <a:p>
            <a:pPr lvl="0"/>
            <a:r>
              <a:rPr lang="en-US" dirty="0"/>
              <a:t>Text goes here…..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1FA10B-416B-47A0-9381-298E31BA753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9564" y="338072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002</a:t>
            </a:r>
          </a:p>
          <a:p>
            <a:pPr lvl="0"/>
            <a:r>
              <a:rPr lang="en-US" dirty="0"/>
              <a:t>Text goes here…..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28C90BA-27AC-4D7F-B3D7-C9A541A6120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899564" y="4682753"/>
            <a:ext cx="4026477" cy="97470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003</a:t>
            </a:r>
          </a:p>
          <a:p>
            <a:pPr lvl="0"/>
            <a:r>
              <a:rPr lang="en-US" dirty="0"/>
              <a:t>Text goes here…..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F6F173-EE68-423C-9BED-65C36013AB24}"/>
              </a:ext>
            </a:extLst>
          </p:cNvPr>
          <p:cNvSpPr/>
          <p:nvPr userDrawn="1"/>
        </p:nvSpPr>
        <p:spPr>
          <a:xfrm>
            <a:off x="836612" y="2634184"/>
            <a:ext cx="843116" cy="876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25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F514CC-CCDF-4408-BC8A-9B0D9774F0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D89FC-4F76-497A-8640-2B8A6E064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97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DE6C2-AA15-4968-8AFF-DEC611357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7974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6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2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2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A8A79-EA78-49A3-AB2C-361DF89B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20AFD2-0962-4428-BD00-2018C71DE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214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D9EEB82-A136-406A-85D3-569E3B33F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FAB94-0831-46FD-8AB7-4BA1463BF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74624"/>
            <a:ext cx="5157787" cy="363538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Core Sans C 75 ExtraBold" panose="020B06030303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E165C-AC9E-46B5-92B8-6976ED382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9856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  <a:latin typeface="Core Sans C 45 Regular" panose="020B06030303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A7F60-DA49-483C-971A-B057C73AD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45974"/>
            <a:ext cx="5183188" cy="401424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Core Sans C 75 ExtraBold" panose="020B06030303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E126AD-93FF-41CF-A57E-50F41F4AB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9856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C3AD-1982-4D34-9A6A-8A0BDA7E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9A9580-6639-428F-8B7A-BC54A53B6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06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52262C-476C-468B-AC53-41807DF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0E75D-924E-4BCE-AE2F-830ED69A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7F6863-6E30-43FD-B129-722AA98D4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3805"/>
            <a:ext cx="10515600" cy="863907"/>
          </a:xfrm>
        </p:spPr>
        <p:txBody>
          <a:bodyPr>
            <a:normAutofit/>
          </a:bodyPr>
          <a:lstStyle>
            <a:lvl1pPr>
              <a:defRPr sz="4000" b="0">
                <a:latin typeface="Core Sans C 75 ExtraBold" panose="020B0603030302020204" pitchFamily="34" charset="0"/>
              </a:defRPr>
            </a:lvl1pPr>
          </a:lstStyle>
          <a:p>
            <a:r>
              <a:rPr lang="en-US" dirty="0"/>
              <a:t>PAGE TITLE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979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65413-D608-42DB-9DC0-BF1FA2C0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‹#›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FCB0D-E361-4587-9641-8E4C3D18F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5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E9495-8A97-490E-A9F0-3CD8D56F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D1ED5-117A-4194-A295-BF84A9EAC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31A8-92B2-487E-9A68-A1FBAA225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11982" y="6129337"/>
            <a:ext cx="568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re Sans C 45 Regular" panose="020B0603030302020204" pitchFamily="34" charset="0"/>
              </a:defRPr>
            </a:lvl1pPr>
          </a:lstStyle>
          <a:p>
            <a:fld id="{917C3962-B272-494B-9B95-87BC565E81C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35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ore Sans C 75 ExtraBold" panose="020B06030303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Core Sans C 45 Regular" panose="020B06030303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iitb_official/" TargetMode="External"/><Relationship Id="rId13" Type="http://schemas.openxmlformats.org/officeDocument/2006/relationships/image" Target="../media/image26.jpeg"/><Relationship Id="rId3" Type="http://schemas.openxmlformats.org/officeDocument/2006/relationships/hyperlink" Target="https://www.facebook.com/IIITBofficial/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youtube.com/user/iiitbmedia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linkedin.com/school/iiit-bangalore/" TargetMode="External"/><Relationship Id="rId15" Type="http://schemas.openxmlformats.org/officeDocument/2006/relationships/hyperlink" Target="http://www.iiitb.ac.in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twitter.com/IIITB_official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C228-6D79-4024-A34A-674567E7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8908" y="2191182"/>
            <a:ext cx="5793085" cy="1237818"/>
          </a:xfrm>
        </p:spPr>
        <p:txBody>
          <a:bodyPr/>
          <a:lstStyle/>
          <a:p>
            <a:r>
              <a:rPr lang="en-IN" dirty="0"/>
              <a:t>Aid Escalating Coverage: -</a:t>
            </a:r>
            <a:br>
              <a:rPr lang="en-IN" dirty="0"/>
            </a:br>
            <a:r>
              <a:rPr lang="en-IN" sz="2800" dirty="0"/>
              <a:t>Evaluation 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8463A-A4A3-4CF9-A0D9-1C962DBC8C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1600" dirty="0"/>
              <a:t>Date: - 20</a:t>
            </a:r>
            <a:r>
              <a:rPr lang="en-IN" sz="1600" baseline="30000" dirty="0"/>
              <a:t>th</a:t>
            </a:r>
            <a:r>
              <a:rPr lang="en-IN" sz="1600" dirty="0"/>
              <a:t> November 2022 </a:t>
            </a:r>
          </a:p>
          <a:p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84FF4-F87F-4279-8A69-E2E7D7D623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183744"/>
            <a:ext cx="2743200" cy="365125"/>
          </a:xfrm>
        </p:spPr>
        <p:txBody>
          <a:bodyPr/>
          <a:lstStyle/>
          <a:p>
            <a:fld id="{917C3962-B272-494B-9B95-87BC565E81C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7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A2D803-BEA0-4474-9553-E0F243CE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10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0F8C8-403D-4731-8BF2-41A7AC4D08D4}"/>
              </a:ext>
            </a:extLst>
          </p:cNvPr>
          <p:cNvSpPr/>
          <p:nvPr/>
        </p:nvSpPr>
        <p:spPr>
          <a:xfrm>
            <a:off x="0" y="4599709"/>
            <a:ext cx="12192000" cy="2258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ore Sans C 45 Regular" panose="020B06030303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1031B1-6429-49AE-8223-76A4EF5EB5BE}"/>
              </a:ext>
            </a:extLst>
          </p:cNvPr>
          <p:cNvGrpSpPr/>
          <p:nvPr/>
        </p:nvGrpSpPr>
        <p:grpSpPr>
          <a:xfrm>
            <a:off x="991926" y="5122535"/>
            <a:ext cx="8456530" cy="1220428"/>
            <a:chOff x="1189206" y="4703095"/>
            <a:chExt cx="8456530" cy="12204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AAC4E6-5742-4A8C-A468-0434D2355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286" y="4770195"/>
              <a:ext cx="254872" cy="25487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BF074D-0A0A-4D19-9BA7-A325D80975A0}"/>
                </a:ext>
              </a:extLst>
            </p:cNvPr>
            <p:cNvSpPr/>
            <p:nvPr/>
          </p:nvSpPr>
          <p:spPr>
            <a:xfrm>
              <a:off x="1548231" y="4730873"/>
              <a:ext cx="32410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https://www.facebook.com/IIITBofficial/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</a:rPr>
                <a:t> 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761A78-F75F-41DF-8911-1498EEFB28AB}"/>
                </a:ext>
              </a:extLst>
            </p:cNvPr>
            <p:cNvSpPr/>
            <p:nvPr/>
          </p:nvSpPr>
          <p:spPr>
            <a:xfrm>
              <a:off x="6296751" y="4703095"/>
              <a:ext cx="25853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https://twitter.com/IIITB_official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Core Sans C 45 Regular" panose="020B06030303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23F839-A891-489E-B707-CDD631D7E58B}"/>
                </a:ext>
              </a:extLst>
            </p:cNvPr>
            <p:cNvSpPr/>
            <p:nvPr/>
          </p:nvSpPr>
          <p:spPr>
            <a:xfrm>
              <a:off x="1499604" y="5158634"/>
              <a:ext cx="38688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</a:rPr>
                <a:t> 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https://www.linkedin.com/school/iiit-bangalore/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Core Sans C 45 Regular" panose="020B06030303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B6B827-0DCC-4692-B5F8-45BA25577405}"/>
                </a:ext>
              </a:extLst>
            </p:cNvPr>
            <p:cNvSpPr/>
            <p:nvPr/>
          </p:nvSpPr>
          <p:spPr>
            <a:xfrm>
              <a:off x="6293280" y="5164723"/>
              <a:ext cx="335245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https://www.youtube.com/user/iiitbmedia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Core Sans C 45 Regular" panose="020B0603030302020204" pitchFamily="34" charset="0"/>
              </a:endParaRPr>
            </a:p>
          </p:txBody>
        </p:sp>
        <p:pic>
          <p:nvPicPr>
            <p:cNvPr id="10" name="Picture 3" descr="C:\Users\MEDIA CENTER\Desktop\instagram-logos-png-images-free-download-2.png">
              <a:extLst>
                <a:ext uri="{FF2B5EF4-FFF2-40B4-BE49-F238E27FC236}">
                  <a16:creationId xmlns:a16="http://schemas.microsoft.com/office/drawing/2014/main" id="{95218132-89BC-47F7-91BD-51166ED94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00" y="5652589"/>
              <a:ext cx="270934" cy="270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C70BA9-7137-44D0-9122-6A401FEDA912}"/>
                </a:ext>
              </a:extLst>
            </p:cNvPr>
            <p:cNvSpPr/>
            <p:nvPr/>
          </p:nvSpPr>
          <p:spPr>
            <a:xfrm>
              <a:off x="1583028" y="5580812"/>
              <a:ext cx="33006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Core Sans C 45 Regular" panose="020B0603030302020204" pitchFamily="34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https://www.instagram.com/iiitb_official/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Core Sans C 45 Regular" panose="020B0603030302020204" pitchFamily="34" charset="0"/>
              </a:endParaRPr>
            </a:p>
          </p:txBody>
        </p:sp>
        <p:pic>
          <p:nvPicPr>
            <p:cNvPr id="12" name="Picture 4" descr="C:\Users\MEDIA CENTER\Desktop\hd-youtube-logo-png-transparent-background-20.png">
              <a:extLst>
                <a:ext uri="{FF2B5EF4-FFF2-40B4-BE49-F238E27FC236}">
                  <a16:creationId xmlns:a16="http://schemas.microsoft.com/office/drawing/2014/main" id="{1961945D-184E-42BA-8750-0B0CF854E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420" y="5192565"/>
              <a:ext cx="349251" cy="34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MEDIA CENTER\Desktop\twitter_PNG3.png">
              <a:extLst>
                <a:ext uri="{FF2B5EF4-FFF2-40B4-BE49-F238E27FC236}">
                  <a16:creationId xmlns:a16="http://schemas.microsoft.com/office/drawing/2014/main" id="{3B31BD2D-DE7B-4EBF-BE4B-70F6418DB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714" y="4748949"/>
              <a:ext cx="375885" cy="37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:\Users\MEDIA CENTER\Desktop\Popular_Social_Media-22-512 (1).png">
              <a:extLst>
                <a:ext uri="{FF2B5EF4-FFF2-40B4-BE49-F238E27FC236}">
                  <a16:creationId xmlns:a16="http://schemas.microsoft.com/office/drawing/2014/main" id="{B1ABBE1D-3535-4330-B70B-783908E68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206" y="5141061"/>
              <a:ext cx="469195" cy="469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32DAA26-0879-46F7-BF44-F1DC6D9CA6C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1300" y="5122535"/>
            <a:ext cx="1196762" cy="1196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B6E76D-CC18-4344-8E31-F87E6ADE375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0793" y="819021"/>
            <a:ext cx="4987269" cy="34552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Picture 4" descr="Image result for IIITB logo">
            <a:extLst>
              <a:ext uri="{FF2B5EF4-FFF2-40B4-BE49-F238E27FC236}">
                <a16:creationId xmlns:a16="http://schemas.microsoft.com/office/drawing/2014/main" id="{FBD8A537-070D-4B3A-AA8F-B9959A69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4234" y="885344"/>
            <a:ext cx="1166784" cy="96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D8FD8A-D72D-48D0-8657-511B38BA2E5B}"/>
              </a:ext>
            </a:extLst>
          </p:cNvPr>
          <p:cNvSpPr txBox="1"/>
          <p:nvPr/>
        </p:nvSpPr>
        <p:spPr>
          <a:xfrm>
            <a:off x="885563" y="2075479"/>
            <a:ext cx="52777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Core Sans C 75 ExtraBold" panose="020B0603030302020204" pitchFamily="34" charset="0"/>
                <a:cs typeface="Segoe UI" panose="020B0502040204020203" pitchFamily="34" charset="0"/>
              </a:rPr>
              <a:t>International Institute of Information Technology Bangalore</a:t>
            </a:r>
          </a:p>
          <a:p>
            <a:pPr algn="ctr"/>
            <a:endParaRPr lang="en-IN" sz="1600" dirty="0">
              <a:latin typeface="Core Sans C 45 Regular" panose="020B0603030302020204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dirty="0">
                <a:latin typeface="Core Sans C 45 Regular" panose="020B0603030302020204" pitchFamily="34" charset="0"/>
                <a:cs typeface="Segoe UI" panose="020B0502040204020203" pitchFamily="34" charset="0"/>
              </a:rPr>
              <a:t>26/C, Electronics City, </a:t>
            </a:r>
            <a:r>
              <a:rPr lang="en-IN" sz="1600" dirty="0" err="1">
                <a:latin typeface="Core Sans C 45 Regular" panose="020B0603030302020204" pitchFamily="34" charset="0"/>
                <a:cs typeface="Segoe UI" panose="020B0502040204020203" pitchFamily="34" charset="0"/>
              </a:rPr>
              <a:t>Hosur</a:t>
            </a:r>
            <a:r>
              <a:rPr lang="en-IN" sz="1600" dirty="0">
                <a:latin typeface="Core Sans C 45 Regular" panose="020B0603030302020204" pitchFamily="34" charset="0"/>
                <a:cs typeface="Segoe UI" panose="020B0502040204020203" pitchFamily="34" charset="0"/>
              </a:rPr>
              <a:t> Road, </a:t>
            </a:r>
          </a:p>
          <a:p>
            <a:pPr algn="ctr">
              <a:lnSpc>
                <a:spcPct val="150000"/>
              </a:lnSpc>
            </a:pPr>
            <a:r>
              <a:rPr lang="en-IN" sz="1600" dirty="0">
                <a:latin typeface="Core Sans C 45 Regular" panose="020B0603030302020204" pitchFamily="34" charset="0"/>
                <a:cs typeface="Segoe UI" panose="020B0502040204020203" pitchFamily="34" charset="0"/>
              </a:rPr>
              <a:t>Bengaluru – 560 100, Karnataka, India</a:t>
            </a:r>
          </a:p>
          <a:p>
            <a:pPr algn="ctr">
              <a:lnSpc>
                <a:spcPct val="150000"/>
              </a:lnSpc>
            </a:pPr>
            <a:r>
              <a:rPr lang="en-IN" sz="1600" dirty="0">
                <a:latin typeface="Core Sans C 45 Regular" panose="020B0603030302020204" pitchFamily="34" charset="0"/>
                <a:cs typeface="Segoe UI" panose="020B0502040204020203" pitchFamily="34" charset="0"/>
                <a:hlinkClick r:id="rId15"/>
              </a:rPr>
              <a:t>www.iiitb.ac.in</a:t>
            </a:r>
            <a:r>
              <a:rPr lang="en-IN" sz="1600" dirty="0">
                <a:latin typeface="Core Sans C 45 Regular" panose="020B0603030302020204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85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183F-F0C2-725D-A611-C2A0935F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1.) More Robust Feature Selection :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BA43C-5D75-888E-B3D1-6D24DA4C7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26" y="1761407"/>
            <a:ext cx="10515600" cy="410412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 will be following the post : - https://towardsdatascience.com/feature-selection-techniques-for-classification-and-python-tips-for-their-application-10c0ddd7918b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Unsupervised Technique (PCA)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ADCD4-E37A-DD2D-98D8-1946EF1F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39736-F694-530B-9869-71C6DE346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26" y="2995989"/>
            <a:ext cx="4774683" cy="3001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19BA7-56A8-2E37-3056-61739302F383}"/>
              </a:ext>
            </a:extLst>
          </p:cNvPr>
          <p:cNvSpPr txBox="1"/>
          <p:nvPr/>
        </p:nvSpPr>
        <p:spPr>
          <a:xfrm>
            <a:off x="5924366" y="3429000"/>
            <a:ext cx="3364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can see, PCA is unable to segregate the class labels into a more linearly separable space, therefore, more techniques are carried out.</a:t>
            </a:r>
          </a:p>
        </p:txBody>
      </p:sp>
    </p:spTree>
    <p:extLst>
      <p:ext uri="{BB962C8B-B14F-4D97-AF65-F5344CB8AC3E}">
        <p14:creationId xmlns:p14="http://schemas.microsoft.com/office/powerpoint/2010/main" val="208198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61A41-09F2-859E-5E26-075E0A50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3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BDDE3-B398-85CA-817A-39D901EED723}"/>
              </a:ext>
            </a:extLst>
          </p:cNvPr>
          <p:cNvSpPr txBox="1"/>
          <p:nvPr/>
        </p:nvSpPr>
        <p:spPr>
          <a:xfrm>
            <a:off x="585926" y="435006"/>
            <a:ext cx="416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2.) Univariate Filtering techniques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33CCB-D228-E4D3-3764-C4A7C1A00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1" y="804338"/>
            <a:ext cx="8787963" cy="4460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7A91B-5DAB-F465-4D12-FE0D8F31B5AC}"/>
              </a:ext>
            </a:extLst>
          </p:cNvPr>
          <p:cNvSpPr txBox="1"/>
          <p:nvPr/>
        </p:nvSpPr>
        <p:spPr>
          <a:xfrm>
            <a:off x="1100831" y="5265136"/>
            <a:ext cx="909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 have fit a LR, to each feature to see their importance. This technique is used to find features, if any, that stand out and have high independent correlation with the label.</a:t>
            </a:r>
          </a:p>
        </p:txBody>
      </p:sp>
    </p:spTree>
    <p:extLst>
      <p:ext uri="{BB962C8B-B14F-4D97-AF65-F5344CB8AC3E}">
        <p14:creationId xmlns:p14="http://schemas.microsoft.com/office/powerpoint/2010/main" val="255369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777A1-9528-CB91-C90C-11DBE0F7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2BF6D-12AA-F071-B1D1-CB0C30967ECE}"/>
              </a:ext>
            </a:extLst>
          </p:cNvPr>
          <p:cNvSpPr txBox="1"/>
          <p:nvPr/>
        </p:nvSpPr>
        <p:spPr>
          <a:xfrm>
            <a:off x="745723" y="550416"/>
            <a:ext cx="9818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3.) Wrapper Technique (Most accurate, Computationally expensive)</a:t>
            </a:r>
          </a:p>
          <a:p>
            <a:r>
              <a:rPr lang="en-IN" dirty="0"/>
              <a:t>In this technique, I have used the 3</a:t>
            </a:r>
            <a:r>
              <a:rPr lang="en-IN" baseline="30000" dirty="0"/>
              <a:t>rd</a:t>
            </a:r>
            <a:r>
              <a:rPr lang="en-IN" dirty="0"/>
              <a:t> party library </a:t>
            </a:r>
            <a:r>
              <a:rPr lang="en-IN" dirty="0" err="1"/>
              <a:t>mlxtend</a:t>
            </a:r>
            <a:r>
              <a:rPr lang="en-IN" dirty="0"/>
              <a:t> to perform exhaustive and sequential forward and backward searching of the optimal parameters with the optimal model.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F8C63-B8CF-0161-690A-9BE7A412F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9" y="1514605"/>
            <a:ext cx="6188254" cy="929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85253-E389-E4AE-C89E-B1006CBF732F}"/>
              </a:ext>
            </a:extLst>
          </p:cNvPr>
          <p:cNvSpPr txBox="1"/>
          <p:nvPr/>
        </p:nvSpPr>
        <p:spPr>
          <a:xfrm>
            <a:off x="7182035" y="1520915"/>
            <a:ext cx="3959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output corresponds to the index numbers of the features with a LR solver.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AF3D2-A144-764C-8B4E-84919D6D396B}"/>
              </a:ext>
            </a:extLst>
          </p:cNvPr>
          <p:cNvSpPr txBox="1"/>
          <p:nvPr/>
        </p:nvSpPr>
        <p:spPr>
          <a:xfrm>
            <a:off x="745723" y="3613211"/>
            <a:ext cx="3702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4.) Tree based models (Using </a:t>
            </a:r>
            <a:r>
              <a:rPr lang="en-IN" dirty="0" err="1"/>
              <a:t>XGBoost</a:t>
            </a:r>
            <a:r>
              <a:rPr lang="en-IN" dirty="0"/>
              <a:t>, to overcome the computational problems of 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C46F4-13C2-21E2-EE64-382467E80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376" y="2502516"/>
            <a:ext cx="5843502" cy="38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3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6203-D5E3-5DF5-F866-48F99399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2.) Finalised Features : 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B8557-5A57-01D7-0BDB-4B027BC3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C9D45-235C-FE23-8C62-4BE8C95D2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26" y="1752859"/>
            <a:ext cx="10178168" cy="1150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64385-FC99-92B3-EF52-17967E006832}"/>
              </a:ext>
            </a:extLst>
          </p:cNvPr>
          <p:cNvSpPr txBox="1"/>
          <p:nvPr/>
        </p:nvSpPr>
        <p:spPr>
          <a:xfrm>
            <a:off x="907026" y="2894602"/>
            <a:ext cx="101781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above are the non-textual features to be used, as obtained by SFS from step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textual features, “</a:t>
            </a:r>
            <a:r>
              <a:rPr lang="en-IN" dirty="0" err="1"/>
              <a:t>page_description</a:t>
            </a:r>
            <a:r>
              <a:rPr lang="en-IN" dirty="0"/>
              <a:t>”  is </a:t>
            </a:r>
            <a:r>
              <a:rPr lang="en-IN" dirty="0" err="1"/>
              <a:t>preprocessed</a:t>
            </a:r>
            <a:r>
              <a:rPr lang="en-IN" dirty="0"/>
              <a:t> by extracting their components, and then removing all extra spaces, converting everything to lowercase, removing stop words, single letter words, removing numbers and finally lemmatization. Using </a:t>
            </a:r>
            <a:r>
              <a:rPr lang="en-IN" dirty="0" err="1"/>
              <a:t>urlparse</a:t>
            </a:r>
            <a:r>
              <a:rPr lang="en-IN" dirty="0"/>
              <a:t>, the same procedure is done for “link”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TF-IDF is used, as discussed last time, over bag of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Now, we introduce columns in the training and testing data frames that have completely </a:t>
            </a:r>
            <a:r>
              <a:rPr lang="en-IN" dirty="0" err="1"/>
              <a:t>preprocessed</a:t>
            </a:r>
            <a:r>
              <a:rPr lang="en-IN" dirty="0"/>
              <a:t> textual data. “</a:t>
            </a:r>
            <a:r>
              <a:rPr lang="en-IN" dirty="0" err="1"/>
              <a:t>text_title</a:t>
            </a:r>
            <a:r>
              <a:rPr lang="en-IN" dirty="0"/>
              <a:t>” holds the title component of </a:t>
            </a:r>
            <a:r>
              <a:rPr lang="en-IN" dirty="0" err="1"/>
              <a:t>page_description</a:t>
            </a:r>
            <a:r>
              <a:rPr lang="en-IN" dirty="0"/>
              <a:t>, “</a:t>
            </a:r>
            <a:r>
              <a:rPr lang="en-IN" dirty="0" err="1"/>
              <a:t>text_url</a:t>
            </a:r>
            <a:r>
              <a:rPr lang="en-IN" dirty="0"/>
              <a:t>” holds the </a:t>
            </a:r>
            <a:r>
              <a:rPr lang="en-IN" dirty="0" err="1"/>
              <a:t>url</a:t>
            </a:r>
            <a:r>
              <a:rPr lang="en-IN" dirty="0"/>
              <a:t> component of </a:t>
            </a:r>
            <a:r>
              <a:rPr lang="en-IN" dirty="0" err="1"/>
              <a:t>page_description</a:t>
            </a:r>
            <a:r>
              <a:rPr lang="en-IN" dirty="0"/>
              <a:t>, “</a:t>
            </a:r>
            <a:r>
              <a:rPr lang="en-IN" dirty="0" err="1"/>
              <a:t>text_body</a:t>
            </a:r>
            <a:r>
              <a:rPr lang="en-IN" dirty="0"/>
              <a:t>” holds the body, “</a:t>
            </a:r>
            <a:r>
              <a:rPr lang="en-IN" dirty="0" err="1"/>
              <a:t>parsed_link</a:t>
            </a:r>
            <a:r>
              <a:rPr lang="en-IN" dirty="0"/>
              <a:t>” contains the </a:t>
            </a:r>
            <a:r>
              <a:rPr lang="en-IN" dirty="0" err="1"/>
              <a:t>preprocessed</a:t>
            </a:r>
            <a:r>
              <a:rPr lang="en-IN" dirty="0"/>
              <a:t> link data, “</a:t>
            </a:r>
            <a:r>
              <a:rPr lang="en-IN" dirty="0" err="1"/>
              <a:t>Complete_Textual_Data</a:t>
            </a:r>
            <a:r>
              <a:rPr lang="en-IN" dirty="0"/>
              <a:t>” contains the concatenation of the previously mentioned 4 columns and “</a:t>
            </a:r>
            <a:r>
              <a:rPr lang="en-IN" dirty="0" err="1"/>
              <a:t>parsed_page_description</a:t>
            </a:r>
            <a:r>
              <a:rPr lang="en-IN" dirty="0"/>
              <a:t>” contains the concatenation of the parsed </a:t>
            </a:r>
            <a:r>
              <a:rPr lang="en-IN" dirty="0" err="1"/>
              <a:t>page_description</a:t>
            </a:r>
            <a:r>
              <a:rPr lang="en-IN" dirty="0"/>
              <a:t> strings.</a:t>
            </a:r>
          </a:p>
        </p:txBody>
      </p:sp>
    </p:spTree>
    <p:extLst>
      <p:ext uri="{BB962C8B-B14F-4D97-AF65-F5344CB8AC3E}">
        <p14:creationId xmlns:p14="http://schemas.microsoft.com/office/powerpoint/2010/main" val="248366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87D045-443C-769C-C8E9-46A26010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6</a:t>
            </a:fld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511D-492C-F7DF-0DBF-54829BD1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3.) Model Ensemble :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F31A1-D3CB-A6D3-107E-00D67C3C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4" y="1522396"/>
            <a:ext cx="10608075" cy="480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EEB3B9-EEAE-9CCD-00CA-B3CE9F27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39D0-A643-D375-663C-E9CC034E6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44"/>
            <a:ext cx="12100264" cy="67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9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11FFE-6D77-99F8-0F16-C5F0220D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B61E8-1893-045B-F073-0853DE64A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0" y="363538"/>
            <a:ext cx="11390050" cy="61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4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D32D-1770-8075-646A-20BFB7ED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4.) 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D39D-29F0-376D-6A8F-E213F3EC7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720" y="1585737"/>
            <a:ext cx="10515600" cy="49087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From these visualisations generated from the output of model 6, we can see the model intrinsically trains the data from the textual features with far more weightage than the non-textual features.</a:t>
            </a:r>
          </a:p>
          <a:p>
            <a:r>
              <a:rPr lang="en-IN" dirty="0"/>
              <a:t>Fitting a TF-IDF vectorizer’s vocabulary of a feature gives more accuracy when vocabulary is fitted with train + test data. Also higher and highest roc scores were received by models which used only textual data.</a:t>
            </a:r>
          </a:p>
          <a:p>
            <a:r>
              <a:rPr lang="en-IN" dirty="0"/>
              <a:t>For the next eval, we would use deep learning architectures, by using transfer learning and finetune some layers with our dataset. This highly suits our relatively sparse and small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71F56-07AE-16FB-220D-B715AD510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3962-B272-494B-9B95-87BC565E81CE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BA4ED-83BE-D4E1-EF2F-CBA51685F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8" y="1743653"/>
            <a:ext cx="3456930" cy="2127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80FE4-4283-919D-6E60-A11A5282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55" y="1703786"/>
            <a:ext cx="3456930" cy="2166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54BD3D-1358-2715-9F9C-C2AF6C692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77" y="1703785"/>
            <a:ext cx="3097196" cy="21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589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Core Sans C 45 Regular</vt:lpstr>
      <vt:lpstr>Arial</vt:lpstr>
      <vt:lpstr>Core Sans C 75 ExtraBold</vt:lpstr>
      <vt:lpstr>Calibri</vt:lpstr>
      <vt:lpstr>Office Theme</vt:lpstr>
      <vt:lpstr>Aid Escalating Coverage: - Evaluation 2</vt:lpstr>
      <vt:lpstr>1.) More Robust Feature Selection : -</vt:lpstr>
      <vt:lpstr>PowerPoint Presentation</vt:lpstr>
      <vt:lpstr>PowerPoint Presentation</vt:lpstr>
      <vt:lpstr>2.) Finalised Features : -</vt:lpstr>
      <vt:lpstr>3.) Model Ensemble : -</vt:lpstr>
      <vt:lpstr>PowerPoint Presentation</vt:lpstr>
      <vt:lpstr>PowerPoint Presentation</vt:lpstr>
      <vt:lpstr>4.)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hp</dc:creator>
  <cp:lastModifiedBy>Abhinav Mahajan</cp:lastModifiedBy>
  <cp:revision>41</cp:revision>
  <dcterms:created xsi:type="dcterms:W3CDTF">2021-05-19T17:38:37Z</dcterms:created>
  <dcterms:modified xsi:type="dcterms:W3CDTF">2022-11-20T10:37:48Z</dcterms:modified>
</cp:coreProperties>
</file>